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3" d="100"/>
          <a:sy n="113" d="100"/>
        </p:scale>
        <p:origin x="45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383590C1-19C2-4343-9D9B-E7E09EBA9631}" type="datetimeFigureOut">
              <a:rPr lang="ru-KZ" smtClean="0"/>
              <a:t>01.09.2022</a:t>
            </a:fld>
            <a:endParaRPr lang="ru-KZ"/>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ru-KZ"/>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472B0D1A-9F5D-4ACC-BF82-F68DBC2CDDE4}" type="slidenum">
              <a:rPr lang="ru-KZ" smtClean="0"/>
              <a:t>‹#›</a:t>
            </a:fld>
            <a:endParaRPr lang="ru-KZ"/>
          </a:p>
        </p:txBody>
      </p:sp>
    </p:spTree>
    <p:extLst>
      <p:ext uri="{BB962C8B-B14F-4D97-AF65-F5344CB8AC3E}">
        <p14:creationId xmlns:p14="http://schemas.microsoft.com/office/powerpoint/2010/main" val="1776744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383590C1-19C2-4343-9D9B-E7E09EBA9631}" type="datetimeFigureOut">
              <a:rPr lang="ru-KZ" smtClean="0"/>
              <a:t>01.09.2022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472B0D1A-9F5D-4ACC-BF82-F68DBC2CDDE4}" type="slidenum">
              <a:rPr lang="ru-KZ" smtClean="0"/>
              <a:t>‹#›</a:t>
            </a:fld>
            <a:endParaRPr lang="ru-KZ"/>
          </a:p>
        </p:txBody>
      </p:sp>
    </p:spTree>
    <p:extLst>
      <p:ext uri="{BB962C8B-B14F-4D97-AF65-F5344CB8AC3E}">
        <p14:creationId xmlns:p14="http://schemas.microsoft.com/office/powerpoint/2010/main" val="2340866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383590C1-19C2-4343-9D9B-E7E09EBA9631}" type="datetimeFigureOut">
              <a:rPr lang="ru-KZ" smtClean="0"/>
              <a:t>01.09.2022</a:t>
            </a:fld>
            <a:endParaRPr lang="ru-KZ"/>
          </a:p>
        </p:txBody>
      </p:sp>
      <p:sp>
        <p:nvSpPr>
          <p:cNvPr id="5" name="Footer Placeholder 4"/>
          <p:cNvSpPr>
            <a:spLocks noGrp="1"/>
          </p:cNvSpPr>
          <p:nvPr>
            <p:ph type="ftr" sz="quarter" idx="11"/>
          </p:nvPr>
        </p:nvSpPr>
        <p:spPr>
          <a:xfrm>
            <a:off x="774923" y="5951811"/>
            <a:ext cx="7896279" cy="365125"/>
          </a:xfrm>
        </p:spPr>
        <p:txBody>
          <a:bodyPr/>
          <a:lstStyle/>
          <a:p>
            <a:endParaRPr lang="ru-KZ"/>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472B0D1A-9F5D-4ACC-BF82-F68DBC2CDDE4}" type="slidenum">
              <a:rPr lang="ru-KZ" smtClean="0"/>
              <a:t>‹#›</a:t>
            </a:fld>
            <a:endParaRPr lang="ru-KZ"/>
          </a:p>
        </p:txBody>
      </p:sp>
    </p:spTree>
    <p:extLst>
      <p:ext uri="{BB962C8B-B14F-4D97-AF65-F5344CB8AC3E}">
        <p14:creationId xmlns:p14="http://schemas.microsoft.com/office/powerpoint/2010/main" val="146000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383590C1-19C2-4343-9D9B-E7E09EBA9631}" type="datetimeFigureOut">
              <a:rPr lang="ru-KZ" smtClean="0"/>
              <a:t>01.09.2022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a:xfrm>
            <a:off x="10558300" y="5956137"/>
            <a:ext cx="1052508" cy="365125"/>
          </a:xfrm>
        </p:spPr>
        <p:txBody>
          <a:bodyPr/>
          <a:lstStyle/>
          <a:p>
            <a:fld id="{472B0D1A-9F5D-4ACC-BF82-F68DBC2CDDE4}" type="slidenum">
              <a:rPr lang="ru-KZ" smtClean="0"/>
              <a:t>‹#›</a:t>
            </a:fld>
            <a:endParaRPr lang="ru-KZ"/>
          </a:p>
        </p:txBody>
      </p:sp>
    </p:spTree>
    <p:extLst>
      <p:ext uri="{BB962C8B-B14F-4D97-AF65-F5344CB8AC3E}">
        <p14:creationId xmlns:p14="http://schemas.microsoft.com/office/powerpoint/2010/main" val="3143022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ru-RU"/>
              <a:t>Образец заголовка</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383590C1-19C2-4343-9D9B-E7E09EBA9631}" type="datetimeFigureOut">
              <a:rPr lang="ru-KZ" smtClean="0"/>
              <a:t>01.09.2022</a:t>
            </a:fld>
            <a:endParaRPr lang="ru-KZ"/>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ru-KZ"/>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472B0D1A-9F5D-4ACC-BF82-F68DBC2CDDE4}" type="slidenum">
              <a:rPr lang="ru-KZ" smtClean="0"/>
              <a:t>‹#›</a:t>
            </a:fld>
            <a:endParaRPr lang="ru-KZ"/>
          </a:p>
        </p:txBody>
      </p:sp>
    </p:spTree>
    <p:extLst>
      <p:ext uri="{BB962C8B-B14F-4D97-AF65-F5344CB8AC3E}">
        <p14:creationId xmlns:p14="http://schemas.microsoft.com/office/powerpoint/2010/main" val="101088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383590C1-19C2-4343-9D9B-E7E09EBA9631}" type="datetimeFigureOut">
              <a:rPr lang="ru-KZ" smtClean="0"/>
              <a:t>01.09.2022</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472B0D1A-9F5D-4ACC-BF82-F68DBC2CDDE4}" type="slidenum">
              <a:rPr lang="ru-KZ" smtClean="0"/>
              <a:t>‹#›</a:t>
            </a:fld>
            <a:endParaRPr lang="ru-KZ"/>
          </a:p>
        </p:txBody>
      </p:sp>
    </p:spTree>
    <p:extLst>
      <p:ext uri="{BB962C8B-B14F-4D97-AF65-F5344CB8AC3E}">
        <p14:creationId xmlns:p14="http://schemas.microsoft.com/office/powerpoint/2010/main" val="756227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383590C1-19C2-4343-9D9B-E7E09EBA9631}" type="datetimeFigureOut">
              <a:rPr lang="ru-KZ" smtClean="0"/>
              <a:t>01.09.2022</a:t>
            </a:fld>
            <a:endParaRPr lang="ru-KZ"/>
          </a:p>
        </p:txBody>
      </p:sp>
      <p:sp>
        <p:nvSpPr>
          <p:cNvPr id="8" name="Footer Placeholder 7"/>
          <p:cNvSpPr>
            <a:spLocks noGrp="1"/>
          </p:cNvSpPr>
          <p:nvPr>
            <p:ph type="ftr" sz="quarter" idx="11"/>
          </p:nvPr>
        </p:nvSpPr>
        <p:spPr/>
        <p:txBody>
          <a:bodyPr/>
          <a:lstStyle/>
          <a:p>
            <a:endParaRPr lang="ru-KZ"/>
          </a:p>
        </p:txBody>
      </p:sp>
      <p:sp>
        <p:nvSpPr>
          <p:cNvPr id="9" name="Slide Number Placeholder 8"/>
          <p:cNvSpPr>
            <a:spLocks noGrp="1"/>
          </p:cNvSpPr>
          <p:nvPr>
            <p:ph type="sldNum" sz="quarter" idx="12"/>
          </p:nvPr>
        </p:nvSpPr>
        <p:spPr/>
        <p:txBody>
          <a:bodyPr/>
          <a:lstStyle/>
          <a:p>
            <a:fld id="{472B0D1A-9F5D-4ACC-BF82-F68DBC2CDDE4}" type="slidenum">
              <a:rPr lang="ru-KZ" smtClean="0"/>
              <a:t>‹#›</a:t>
            </a:fld>
            <a:endParaRPr lang="ru-KZ"/>
          </a:p>
        </p:txBody>
      </p:sp>
    </p:spTree>
    <p:extLst>
      <p:ext uri="{BB962C8B-B14F-4D97-AF65-F5344CB8AC3E}">
        <p14:creationId xmlns:p14="http://schemas.microsoft.com/office/powerpoint/2010/main" val="2097479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383590C1-19C2-4343-9D9B-E7E09EBA9631}" type="datetimeFigureOut">
              <a:rPr lang="ru-KZ" smtClean="0"/>
              <a:t>01.09.2022</a:t>
            </a:fld>
            <a:endParaRPr lang="ru-KZ"/>
          </a:p>
        </p:txBody>
      </p:sp>
      <p:sp>
        <p:nvSpPr>
          <p:cNvPr id="4" name="Footer Placeholder 3"/>
          <p:cNvSpPr>
            <a:spLocks noGrp="1"/>
          </p:cNvSpPr>
          <p:nvPr>
            <p:ph type="ftr" sz="quarter" idx="11"/>
          </p:nvPr>
        </p:nvSpPr>
        <p:spPr/>
        <p:txBody>
          <a:bodyPr/>
          <a:lstStyle/>
          <a:p>
            <a:endParaRPr lang="ru-KZ"/>
          </a:p>
        </p:txBody>
      </p:sp>
      <p:sp>
        <p:nvSpPr>
          <p:cNvPr id="5" name="Slide Number Placeholder 4"/>
          <p:cNvSpPr>
            <a:spLocks noGrp="1"/>
          </p:cNvSpPr>
          <p:nvPr>
            <p:ph type="sldNum" sz="quarter" idx="12"/>
          </p:nvPr>
        </p:nvSpPr>
        <p:spPr/>
        <p:txBody>
          <a:bodyPr/>
          <a:lstStyle/>
          <a:p>
            <a:fld id="{472B0D1A-9F5D-4ACC-BF82-F68DBC2CDDE4}" type="slidenum">
              <a:rPr lang="ru-KZ" smtClean="0"/>
              <a:t>‹#›</a:t>
            </a:fld>
            <a:endParaRPr lang="ru-KZ"/>
          </a:p>
        </p:txBody>
      </p:sp>
    </p:spTree>
    <p:extLst>
      <p:ext uri="{BB962C8B-B14F-4D97-AF65-F5344CB8AC3E}">
        <p14:creationId xmlns:p14="http://schemas.microsoft.com/office/powerpoint/2010/main" val="229215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3590C1-19C2-4343-9D9B-E7E09EBA9631}" type="datetimeFigureOut">
              <a:rPr lang="ru-KZ" smtClean="0"/>
              <a:t>01.09.2022</a:t>
            </a:fld>
            <a:endParaRPr lang="ru-KZ"/>
          </a:p>
        </p:txBody>
      </p:sp>
      <p:sp>
        <p:nvSpPr>
          <p:cNvPr id="3" name="Footer Placeholder 2"/>
          <p:cNvSpPr>
            <a:spLocks noGrp="1"/>
          </p:cNvSpPr>
          <p:nvPr>
            <p:ph type="ftr" sz="quarter" idx="11"/>
          </p:nvPr>
        </p:nvSpPr>
        <p:spPr/>
        <p:txBody>
          <a:bodyPr/>
          <a:lstStyle/>
          <a:p>
            <a:endParaRPr lang="ru-KZ"/>
          </a:p>
        </p:txBody>
      </p:sp>
      <p:sp>
        <p:nvSpPr>
          <p:cNvPr id="4" name="Slide Number Placeholder 3"/>
          <p:cNvSpPr>
            <a:spLocks noGrp="1"/>
          </p:cNvSpPr>
          <p:nvPr>
            <p:ph type="sldNum" sz="quarter" idx="12"/>
          </p:nvPr>
        </p:nvSpPr>
        <p:spPr/>
        <p:txBody>
          <a:bodyPr/>
          <a:lstStyle/>
          <a:p>
            <a:fld id="{472B0D1A-9F5D-4ACC-BF82-F68DBC2CDDE4}" type="slidenum">
              <a:rPr lang="ru-KZ" smtClean="0"/>
              <a:t>‹#›</a:t>
            </a:fld>
            <a:endParaRPr lang="ru-KZ"/>
          </a:p>
        </p:txBody>
      </p:sp>
    </p:spTree>
    <p:extLst>
      <p:ext uri="{BB962C8B-B14F-4D97-AF65-F5344CB8AC3E}">
        <p14:creationId xmlns:p14="http://schemas.microsoft.com/office/powerpoint/2010/main" val="310525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ru-RU"/>
              <a:t>Образец заголовка</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383590C1-19C2-4343-9D9B-E7E09EBA9631}" type="datetimeFigureOut">
              <a:rPr lang="ru-KZ" smtClean="0"/>
              <a:t>01.09.2022</a:t>
            </a:fld>
            <a:endParaRPr lang="ru-KZ"/>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ru-KZ"/>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472B0D1A-9F5D-4ACC-BF82-F68DBC2CDDE4}" type="slidenum">
              <a:rPr lang="ru-KZ" smtClean="0"/>
              <a:t>‹#›</a:t>
            </a:fld>
            <a:endParaRPr lang="ru-KZ"/>
          </a:p>
        </p:txBody>
      </p:sp>
    </p:spTree>
    <p:extLst>
      <p:ext uri="{BB962C8B-B14F-4D97-AF65-F5344CB8AC3E}">
        <p14:creationId xmlns:p14="http://schemas.microsoft.com/office/powerpoint/2010/main" val="344584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383590C1-19C2-4343-9D9B-E7E09EBA9631}" type="datetimeFigureOut">
              <a:rPr lang="ru-KZ" smtClean="0"/>
              <a:t>01.09.2022</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472B0D1A-9F5D-4ACC-BF82-F68DBC2CDDE4}" type="slidenum">
              <a:rPr lang="ru-KZ" smtClean="0"/>
              <a:t>‹#›</a:t>
            </a:fld>
            <a:endParaRPr lang="ru-KZ"/>
          </a:p>
        </p:txBody>
      </p:sp>
    </p:spTree>
    <p:extLst>
      <p:ext uri="{BB962C8B-B14F-4D97-AF65-F5344CB8AC3E}">
        <p14:creationId xmlns:p14="http://schemas.microsoft.com/office/powerpoint/2010/main" val="3189246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383590C1-19C2-4343-9D9B-E7E09EBA9631}" type="datetimeFigureOut">
              <a:rPr lang="ru-KZ" smtClean="0"/>
              <a:t>01.09.2022</a:t>
            </a:fld>
            <a:endParaRPr lang="ru-KZ"/>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ru-KZ"/>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472B0D1A-9F5D-4ACC-BF82-F68DBC2CDDE4}" type="slidenum">
              <a:rPr lang="ru-KZ" smtClean="0"/>
              <a:t>‹#›</a:t>
            </a:fld>
            <a:endParaRPr lang="ru-KZ"/>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5264651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B573C95-A431-4212-8376-B05CD81A5B7D}"/>
              </a:ext>
            </a:extLst>
          </p:cNvPr>
          <p:cNvSpPr>
            <a:spLocks noGrp="1"/>
          </p:cNvSpPr>
          <p:nvPr>
            <p:ph type="ctrTitle"/>
          </p:nvPr>
        </p:nvSpPr>
        <p:spPr/>
        <p:txBody>
          <a:bodyPr/>
          <a:lstStyle/>
          <a:p>
            <a:pPr algn="ctr"/>
            <a:r>
              <a:rPr lang="en-US" dirty="0">
                <a:solidFill>
                  <a:srgbClr val="0070C0"/>
                </a:solidFill>
              </a:rPr>
              <a:t>The lecture 3</a:t>
            </a:r>
            <a:endParaRPr lang="ru-KZ" dirty="0">
              <a:solidFill>
                <a:srgbClr val="0070C0"/>
              </a:solidFill>
            </a:endParaRPr>
          </a:p>
        </p:txBody>
      </p:sp>
      <p:sp>
        <p:nvSpPr>
          <p:cNvPr id="3" name="Подзаголовок 2">
            <a:extLst>
              <a:ext uri="{FF2B5EF4-FFF2-40B4-BE49-F238E27FC236}">
                <a16:creationId xmlns:a16="http://schemas.microsoft.com/office/drawing/2014/main" id="{7CA7268D-FBC7-4296-9340-9EE88AEA3537}"/>
              </a:ext>
            </a:extLst>
          </p:cNvPr>
          <p:cNvSpPr>
            <a:spLocks noGrp="1"/>
          </p:cNvSpPr>
          <p:nvPr>
            <p:ph type="subTitle" idx="1"/>
          </p:nvPr>
        </p:nvSpPr>
        <p:spPr>
          <a:xfrm>
            <a:off x="691261" y="4950778"/>
            <a:ext cx="10993546" cy="590321"/>
          </a:xfrm>
        </p:spPr>
        <p:txBody>
          <a:bodyPr/>
          <a:lstStyle/>
          <a:p>
            <a:pPr algn="r"/>
            <a:r>
              <a:rPr lang="en-US" dirty="0">
                <a:solidFill>
                  <a:srgbClr val="FFC000"/>
                </a:solidFill>
              </a:rPr>
              <a:t>Parallel programming models</a:t>
            </a:r>
            <a:endParaRPr lang="ru-KZ" dirty="0">
              <a:solidFill>
                <a:srgbClr val="FFC000"/>
              </a:solidFill>
            </a:endParaRPr>
          </a:p>
        </p:txBody>
      </p:sp>
    </p:spTree>
    <p:extLst>
      <p:ext uri="{BB962C8B-B14F-4D97-AF65-F5344CB8AC3E}">
        <p14:creationId xmlns:p14="http://schemas.microsoft.com/office/powerpoint/2010/main" val="13496622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8DF0A80-B428-492A-B640-6616F8C5A360}"/>
              </a:ext>
            </a:extLst>
          </p:cNvPr>
          <p:cNvSpPr>
            <a:spLocks noGrp="1"/>
          </p:cNvSpPr>
          <p:nvPr>
            <p:ph type="title"/>
          </p:nvPr>
        </p:nvSpPr>
        <p:spPr/>
        <p:txBody>
          <a:bodyPr/>
          <a:lstStyle/>
          <a:p>
            <a:pPr algn="ctr"/>
            <a:r>
              <a:rPr lang="en-US" dirty="0">
                <a:solidFill>
                  <a:srgbClr val="FFC000"/>
                </a:solidFill>
              </a:rPr>
              <a:t>Agglomeration</a:t>
            </a:r>
            <a:endParaRPr lang="ru-KZ" dirty="0">
              <a:solidFill>
                <a:srgbClr val="FFC000"/>
              </a:solidFill>
            </a:endParaRPr>
          </a:p>
        </p:txBody>
      </p:sp>
      <p:sp>
        <p:nvSpPr>
          <p:cNvPr id="3" name="Объект 2">
            <a:extLst>
              <a:ext uri="{FF2B5EF4-FFF2-40B4-BE49-F238E27FC236}">
                <a16:creationId xmlns:a16="http://schemas.microsoft.com/office/drawing/2014/main" id="{E35E31FC-B470-41AA-BC40-60142771928E}"/>
              </a:ext>
            </a:extLst>
          </p:cNvPr>
          <p:cNvSpPr>
            <a:spLocks noGrp="1"/>
          </p:cNvSpPr>
          <p:nvPr>
            <p:ph idx="1"/>
          </p:nvPr>
        </p:nvSpPr>
        <p:spPr/>
        <p:txBody>
          <a:bodyPr>
            <a:normAutofit/>
          </a:bodyPr>
          <a:lstStyle/>
          <a:p>
            <a:pPr marL="0" indent="0">
              <a:buNone/>
            </a:pPr>
            <a:r>
              <a:rPr lang="en-US" dirty="0"/>
              <a:t>Agglomeration is the process of combining smaller tasks with larger ones in order to improve performance. </a:t>
            </a:r>
          </a:p>
          <a:p>
            <a:pPr marL="0" indent="0">
              <a:buNone/>
            </a:pPr>
            <a:r>
              <a:rPr lang="en-US" dirty="0"/>
              <a:t>If the previous two stages of the design process partitioned the problem into a number of tasks that greatly exceed the number of processors available, and if the computer is not specifically designed to handle a huge number of small tasks (some architectures, such as GPUs, handle this fine and indeed benefit from running millions or even billions of tasks), then the design can turn out to be highly inefficient. </a:t>
            </a:r>
          </a:p>
          <a:p>
            <a:pPr marL="0" indent="0">
              <a:buNone/>
            </a:pPr>
            <a:r>
              <a:rPr lang="en-US" dirty="0"/>
              <a:t>Commonly, this is because tasks have to be communicated to the processor or thread so that they compute the said task. </a:t>
            </a:r>
          </a:p>
          <a:p>
            <a:pPr marL="0" indent="0">
              <a:buNone/>
            </a:pPr>
            <a:r>
              <a:rPr lang="en-US" dirty="0"/>
              <a:t>Most communication has costs that are not only proportional with the amount of data transferred, but also incur a fixed cost for every communication operation (such as the latency which is inherent in setting up a TCP connection).</a:t>
            </a:r>
          </a:p>
          <a:p>
            <a:pPr marL="0" indent="0">
              <a:buNone/>
            </a:pPr>
            <a:r>
              <a:rPr lang="en-US" dirty="0"/>
              <a:t>If the tasks are too small, this fixed cost can easily make the design inefficient.</a:t>
            </a:r>
            <a:endParaRPr lang="ru-KZ" dirty="0"/>
          </a:p>
        </p:txBody>
      </p:sp>
    </p:spTree>
    <p:extLst>
      <p:ext uri="{BB962C8B-B14F-4D97-AF65-F5344CB8AC3E}">
        <p14:creationId xmlns:p14="http://schemas.microsoft.com/office/powerpoint/2010/main" val="10952039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6F0FB21-A3BD-4018-80AF-06B4DDAAD7CA}"/>
              </a:ext>
            </a:extLst>
          </p:cNvPr>
          <p:cNvSpPr>
            <a:spLocks noGrp="1"/>
          </p:cNvSpPr>
          <p:nvPr>
            <p:ph type="title"/>
          </p:nvPr>
        </p:nvSpPr>
        <p:spPr/>
        <p:txBody>
          <a:bodyPr/>
          <a:lstStyle/>
          <a:p>
            <a:pPr algn="ctr"/>
            <a:r>
              <a:rPr lang="en-US" dirty="0">
                <a:solidFill>
                  <a:srgbClr val="FFC000"/>
                </a:solidFill>
              </a:rPr>
              <a:t>mapping</a:t>
            </a:r>
            <a:endParaRPr lang="ru-KZ" dirty="0">
              <a:solidFill>
                <a:srgbClr val="FFC000"/>
              </a:solidFill>
            </a:endParaRPr>
          </a:p>
        </p:txBody>
      </p:sp>
      <p:sp>
        <p:nvSpPr>
          <p:cNvPr id="3" name="Объект 2">
            <a:extLst>
              <a:ext uri="{FF2B5EF4-FFF2-40B4-BE49-F238E27FC236}">
                <a16:creationId xmlns:a16="http://schemas.microsoft.com/office/drawing/2014/main" id="{019E1331-4EF8-4380-A922-62DE77B2CB4A}"/>
              </a:ext>
            </a:extLst>
          </p:cNvPr>
          <p:cNvSpPr>
            <a:spLocks noGrp="1"/>
          </p:cNvSpPr>
          <p:nvPr>
            <p:ph idx="1"/>
          </p:nvPr>
        </p:nvSpPr>
        <p:spPr/>
        <p:txBody>
          <a:bodyPr>
            <a:normAutofit fontScale="92500" lnSpcReduction="20000"/>
          </a:bodyPr>
          <a:lstStyle/>
          <a:p>
            <a:pPr marL="0" indent="0">
              <a:buNone/>
            </a:pPr>
            <a:r>
              <a:rPr lang="en-US" dirty="0"/>
              <a:t>In the mapping stage of the parallel algorithm design process, we specify where each task is to be executed. The goal is to minimize the total execution time. Here, you must often make tradeoffs, as the two main strategies often conflict with each other:</a:t>
            </a:r>
          </a:p>
          <a:p>
            <a:r>
              <a:rPr lang="en-US" dirty="0"/>
              <a:t>The tasks that communicate frequently should be placed in the same processor to increase locality</a:t>
            </a:r>
          </a:p>
          <a:p>
            <a:r>
              <a:rPr lang="en-US" dirty="0"/>
              <a:t>The tasks that can be executed concurrently should be placed in different processors to enhance concurrency</a:t>
            </a:r>
          </a:p>
          <a:p>
            <a:pPr marL="0" indent="0">
              <a:buNone/>
            </a:pPr>
            <a:r>
              <a:rPr lang="en-US" dirty="0"/>
              <a:t>This is known as the mapping problem, and it is known to be NP-complete. As such, no polynomial time solutions to the problem in the general case exist. For tasks of equal size and tasks with easily identified communication patterns, the mapping is straightforward (we can also perform agglomeration here to combine tasks that map to the same processor.) However, if the tasks have communication patterns that are hard to predict or the amount of work varies per task, it is hard to design an efficient mapping and agglomeration scheme.</a:t>
            </a:r>
          </a:p>
          <a:p>
            <a:pPr marL="0" indent="0">
              <a:buNone/>
            </a:pPr>
            <a:r>
              <a:rPr lang="en-US" dirty="0"/>
              <a:t>For these types of problems, load balancing algorithms can be used to identify agglomeration and mapping strategies during runtime. The hardest problems are those in which the amount of communication or the number of tasks changes during the execution of the program.</a:t>
            </a:r>
          </a:p>
          <a:p>
            <a:pPr marL="0" indent="0">
              <a:buNone/>
            </a:pPr>
            <a:r>
              <a:rPr lang="en-US" dirty="0"/>
              <a:t>For these kind of problems, dynamic load balancing algorithms can be used, which run periodically during the execution.</a:t>
            </a:r>
            <a:endParaRPr lang="ru-KZ" dirty="0"/>
          </a:p>
        </p:txBody>
      </p:sp>
    </p:spTree>
    <p:extLst>
      <p:ext uri="{BB962C8B-B14F-4D97-AF65-F5344CB8AC3E}">
        <p14:creationId xmlns:p14="http://schemas.microsoft.com/office/powerpoint/2010/main" val="2918930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B9064ED-672F-4D3D-BB5D-8BFDB3E6A68A}"/>
              </a:ext>
            </a:extLst>
          </p:cNvPr>
          <p:cNvSpPr>
            <a:spLocks noGrp="1"/>
          </p:cNvSpPr>
          <p:nvPr>
            <p:ph type="title"/>
          </p:nvPr>
        </p:nvSpPr>
        <p:spPr/>
        <p:txBody>
          <a:bodyPr/>
          <a:lstStyle/>
          <a:p>
            <a:pPr algn="ctr"/>
            <a:r>
              <a:rPr lang="en-US" dirty="0">
                <a:solidFill>
                  <a:srgbClr val="FFC000"/>
                </a:solidFill>
              </a:rPr>
              <a:t>Parallel programming</a:t>
            </a:r>
            <a:endParaRPr lang="ru-KZ" dirty="0">
              <a:solidFill>
                <a:srgbClr val="FFC000"/>
              </a:solidFill>
            </a:endParaRPr>
          </a:p>
        </p:txBody>
      </p:sp>
      <p:sp>
        <p:nvSpPr>
          <p:cNvPr id="3" name="Объект 2">
            <a:extLst>
              <a:ext uri="{FF2B5EF4-FFF2-40B4-BE49-F238E27FC236}">
                <a16:creationId xmlns:a16="http://schemas.microsoft.com/office/drawing/2014/main" id="{5FCADE46-5D14-4427-9571-FCE5518EE8C5}"/>
              </a:ext>
            </a:extLst>
          </p:cNvPr>
          <p:cNvSpPr>
            <a:spLocks noGrp="1"/>
          </p:cNvSpPr>
          <p:nvPr>
            <p:ph idx="1"/>
          </p:nvPr>
        </p:nvSpPr>
        <p:spPr/>
        <p:txBody>
          <a:bodyPr>
            <a:normAutofit fontScale="92500" lnSpcReduction="20000"/>
          </a:bodyPr>
          <a:lstStyle/>
          <a:p>
            <a:pPr marL="0" indent="0">
              <a:buNone/>
            </a:pPr>
            <a:r>
              <a:rPr lang="en-US" dirty="0"/>
              <a:t>Parallel programming models exist as an abstraction of hardware and memory architectures. In fact, these models are not specific and do not refer to particular types of machines or memory architectures. They can be implemented (at least theoretically) on any kind of machines. Compared to the previous subdivisions, these programming models are made at a higher level and represent the way in which the software must be implemented to perform a parallel computation. Each model has its own way of sharing information with other processors in order to access memory and divide the work.</a:t>
            </a:r>
          </a:p>
          <a:p>
            <a:pPr marL="0" indent="0">
              <a:buNone/>
            </a:pPr>
            <a:r>
              <a:rPr lang="en-US" dirty="0"/>
              <a:t>There is no better programming model in absolute terms; the best one to apply will depend very much on the problem that a programmer should address and resolve. The most widely used models for parallel programming are:</a:t>
            </a:r>
          </a:p>
          <a:p>
            <a:r>
              <a:rPr lang="en-US" dirty="0"/>
              <a:t>The shared memory model</a:t>
            </a:r>
          </a:p>
          <a:p>
            <a:r>
              <a:rPr lang="en-US" dirty="0"/>
              <a:t>The multithread model</a:t>
            </a:r>
          </a:p>
          <a:p>
            <a:r>
              <a:rPr lang="en-US" dirty="0"/>
              <a:t>The distributed memory/message passing model</a:t>
            </a:r>
          </a:p>
          <a:p>
            <a:r>
              <a:rPr lang="en-US" dirty="0"/>
              <a:t>The data parallel model</a:t>
            </a:r>
          </a:p>
          <a:p>
            <a:pPr marL="0" indent="0">
              <a:buNone/>
            </a:pPr>
            <a:r>
              <a:rPr lang="en-US" dirty="0"/>
              <a:t>In this recipe, we will give you an overview of these models. A more accurate description will be in the next chapters that will introduce you to the appropriate Python module that implements these.</a:t>
            </a:r>
            <a:endParaRPr lang="ru-KZ" dirty="0"/>
          </a:p>
        </p:txBody>
      </p:sp>
    </p:spTree>
    <p:extLst>
      <p:ext uri="{BB962C8B-B14F-4D97-AF65-F5344CB8AC3E}">
        <p14:creationId xmlns:p14="http://schemas.microsoft.com/office/powerpoint/2010/main" val="1579104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5DA51AC-C6CA-4C7B-A0C0-8C0DD35A1F5C}"/>
              </a:ext>
            </a:extLst>
          </p:cNvPr>
          <p:cNvSpPr>
            <a:spLocks noGrp="1"/>
          </p:cNvSpPr>
          <p:nvPr>
            <p:ph type="title"/>
          </p:nvPr>
        </p:nvSpPr>
        <p:spPr/>
        <p:txBody>
          <a:bodyPr/>
          <a:lstStyle/>
          <a:p>
            <a:pPr algn="ctr"/>
            <a:r>
              <a:rPr lang="en-US" dirty="0">
                <a:solidFill>
                  <a:srgbClr val="FFC000"/>
                </a:solidFill>
              </a:rPr>
              <a:t>The shared memory model</a:t>
            </a:r>
            <a:endParaRPr lang="ru-KZ" dirty="0">
              <a:solidFill>
                <a:srgbClr val="FFC000"/>
              </a:solidFill>
            </a:endParaRPr>
          </a:p>
        </p:txBody>
      </p:sp>
      <p:sp>
        <p:nvSpPr>
          <p:cNvPr id="3" name="Объект 2">
            <a:extLst>
              <a:ext uri="{FF2B5EF4-FFF2-40B4-BE49-F238E27FC236}">
                <a16:creationId xmlns:a16="http://schemas.microsoft.com/office/drawing/2014/main" id="{31E0C7EC-57CC-427F-9434-2835CD0E99A6}"/>
              </a:ext>
            </a:extLst>
          </p:cNvPr>
          <p:cNvSpPr>
            <a:spLocks noGrp="1"/>
          </p:cNvSpPr>
          <p:nvPr>
            <p:ph idx="1"/>
          </p:nvPr>
        </p:nvSpPr>
        <p:spPr/>
        <p:txBody>
          <a:bodyPr/>
          <a:lstStyle/>
          <a:p>
            <a:pPr marL="0" indent="0">
              <a:buNone/>
            </a:pPr>
            <a:r>
              <a:rPr lang="en-US" dirty="0"/>
              <a:t>In this model the tasks share a single shared memory area, where the access (reading and writing data) to shared resources is asynchronous. There are mechanisms that allow the programmer to control the access to the shared memory, for example, locks or semaphores.</a:t>
            </a:r>
          </a:p>
          <a:p>
            <a:pPr marL="0" indent="0">
              <a:buNone/>
            </a:pPr>
            <a:r>
              <a:rPr lang="en-US" dirty="0"/>
              <a:t>This model offers the advantage that the programmer does not have to clarify the communication between tasks. An important disadvantage in terms of performance is that it becomes more difficult to understand and manage data locality; keeping data local to the processor that works on it conserves memory accesses, cache refreshes, and bus traffic that occur when multiple processors use the same data.</a:t>
            </a:r>
            <a:endParaRPr lang="ru-KZ" dirty="0"/>
          </a:p>
        </p:txBody>
      </p:sp>
    </p:spTree>
    <p:extLst>
      <p:ext uri="{BB962C8B-B14F-4D97-AF65-F5344CB8AC3E}">
        <p14:creationId xmlns:p14="http://schemas.microsoft.com/office/powerpoint/2010/main" val="1444845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13D0C3-631B-41FA-888D-E98B3F4F8612}"/>
              </a:ext>
            </a:extLst>
          </p:cNvPr>
          <p:cNvSpPr>
            <a:spLocks noGrp="1"/>
          </p:cNvSpPr>
          <p:nvPr>
            <p:ph type="title"/>
          </p:nvPr>
        </p:nvSpPr>
        <p:spPr/>
        <p:txBody>
          <a:bodyPr/>
          <a:lstStyle/>
          <a:p>
            <a:pPr algn="ctr"/>
            <a:r>
              <a:rPr lang="en-US" dirty="0">
                <a:solidFill>
                  <a:srgbClr val="FFC000"/>
                </a:solidFill>
              </a:rPr>
              <a:t>The multithread model</a:t>
            </a:r>
            <a:endParaRPr lang="ru-KZ" dirty="0">
              <a:solidFill>
                <a:srgbClr val="FFC000"/>
              </a:solidFill>
            </a:endParaRPr>
          </a:p>
        </p:txBody>
      </p:sp>
      <p:sp>
        <p:nvSpPr>
          <p:cNvPr id="3" name="Объект 2">
            <a:extLst>
              <a:ext uri="{FF2B5EF4-FFF2-40B4-BE49-F238E27FC236}">
                <a16:creationId xmlns:a16="http://schemas.microsoft.com/office/drawing/2014/main" id="{6BB97049-E616-4E3F-AE28-7AEBF0397203}"/>
              </a:ext>
            </a:extLst>
          </p:cNvPr>
          <p:cNvSpPr>
            <a:spLocks noGrp="1"/>
          </p:cNvSpPr>
          <p:nvPr>
            <p:ph idx="1"/>
          </p:nvPr>
        </p:nvSpPr>
        <p:spPr/>
        <p:txBody>
          <a:bodyPr>
            <a:normAutofit/>
          </a:bodyPr>
          <a:lstStyle/>
          <a:p>
            <a:pPr marL="0" indent="0">
              <a:buNone/>
            </a:pPr>
            <a:r>
              <a:rPr lang="en-US" dirty="0"/>
              <a:t>In this model, a process can have multiple flows of execution, for example, a sequential part is created and subsequently, a series of tasks are created that can be executed parallelly. Usually, this type of model is used on shared memory architectures. So, it will be very important for us to manage the synchronization between threads, as they operate on shared memory, and the programmer must prevent multiple threads from updating the same locations at the same time. The current generation CPUs are multithreaded in software and hardware. </a:t>
            </a:r>
            <a:r>
              <a:rPr lang="en-US" dirty="0" err="1"/>
              <a:t>Posix</a:t>
            </a:r>
            <a:r>
              <a:rPr lang="en-US" dirty="0"/>
              <a:t> threads are the classic example of the implementation of multithreading on software. The Intel Hyper-threading technology implements multithreading on hardware by switching between two threads when one is stalled or waiting on I/O. Parallelism can be achieved from this model even if the data alignment is nonlinear.</a:t>
            </a:r>
            <a:endParaRPr lang="ru-KZ" dirty="0"/>
          </a:p>
        </p:txBody>
      </p:sp>
    </p:spTree>
    <p:extLst>
      <p:ext uri="{BB962C8B-B14F-4D97-AF65-F5344CB8AC3E}">
        <p14:creationId xmlns:p14="http://schemas.microsoft.com/office/powerpoint/2010/main" val="1233209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0C4F3A5-1638-4AFA-9D54-80BCE0813834}"/>
              </a:ext>
            </a:extLst>
          </p:cNvPr>
          <p:cNvSpPr>
            <a:spLocks noGrp="1"/>
          </p:cNvSpPr>
          <p:nvPr>
            <p:ph type="title"/>
          </p:nvPr>
        </p:nvSpPr>
        <p:spPr/>
        <p:txBody>
          <a:bodyPr/>
          <a:lstStyle/>
          <a:p>
            <a:pPr algn="ctr"/>
            <a:r>
              <a:rPr lang="en-US" dirty="0">
                <a:solidFill>
                  <a:srgbClr val="FFC000"/>
                </a:solidFill>
              </a:rPr>
              <a:t>The message passing model</a:t>
            </a:r>
            <a:endParaRPr lang="ru-KZ" dirty="0">
              <a:solidFill>
                <a:srgbClr val="FFC000"/>
              </a:solidFill>
            </a:endParaRPr>
          </a:p>
        </p:txBody>
      </p:sp>
      <p:sp>
        <p:nvSpPr>
          <p:cNvPr id="3" name="Объект 2">
            <a:extLst>
              <a:ext uri="{FF2B5EF4-FFF2-40B4-BE49-F238E27FC236}">
                <a16:creationId xmlns:a16="http://schemas.microsoft.com/office/drawing/2014/main" id="{0E85018E-5B22-4056-9C37-6ACB7B03517C}"/>
              </a:ext>
            </a:extLst>
          </p:cNvPr>
          <p:cNvSpPr>
            <a:spLocks noGrp="1"/>
          </p:cNvSpPr>
          <p:nvPr>
            <p:ph idx="1"/>
          </p:nvPr>
        </p:nvSpPr>
        <p:spPr>
          <a:xfrm>
            <a:off x="581192" y="1816429"/>
            <a:ext cx="10908075" cy="2399971"/>
          </a:xfrm>
        </p:spPr>
        <p:txBody>
          <a:bodyPr>
            <a:normAutofit fontScale="85000" lnSpcReduction="10000"/>
          </a:bodyPr>
          <a:lstStyle/>
          <a:p>
            <a:pPr marL="0" indent="0">
              <a:buNone/>
            </a:pPr>
            <a:r>
              <a:rPr lang="en-US" dirty="0"/>
              <a:t>The message passing model is usually applied in the case where each processor has its own</a:t>
            </a:r>
            <a:r>
              <a:rPr lang="ru-KZ" dirty="0"/>
              <a:t> </a:t>
            </a:r>
            <a:r>
              <a:rPr lang="en-US" dirty="0"/>
              <a:t>memory (distributed memory systems). More tasks can reside on the same physical machine</a:t>
            </a:r>
            <a:r>
              <a:rPr lang="ru-KZ" dirty="0"/>
              <a:t> </a:t>
            </a:r>
            <a:r>
              <a:rPr lang="en-US" dirty="0"/>
              <a:t>or on an arbitrary number of machines. </a:t>
            </a:r>
            <a:endParaRPr lang="ru-KZ" dirty="0"/>
          </a:p>
          <a:p>
            <a:pPr marL="0" indent="0">
              <a:buNone/>
            </a:pPr>
            <a:r>
              <a:rPr lang="en-US" dirty="0"/>
              <a:t>The programmer is responsible for determining the</a:t>
            </a:r>
            <a:r>
              <a:rPr lang="ru-KZ" dirty="0"/>
              <a:t> </a:t>
            </a:r>
            <a:r>
              <a:rPr lang="en-US" dirty="0"/>
              <a:t>parallelism and data exchange that occurs through the messages. The implementation of</a:t>
            </a:r>
            <a:r>
              <a:rPr lang="ru-KZ" dirty="0"/>
              <a:t> </a:t>
            </a:r>
            <a:r>
              <a:rPr lang="en-US" dirty="0"/>
              <a:t>this parallel programming model requires the use of (ad hoc) software libraries to be used</a:t>
            </a:r>
            <a:r>
              <a:rPr lang="ru-KZ" dirty="0"/>
              <a:t> </a:t>
            </a:r>
            <a:r>
              <a:rPr lang="en-US" dirty="0"/>
              <a:t>within the code. </a:t>
            </a:r>
            <a:endParaRPr lang="ru-KZ" dirty="0"/>
          </a:p>
          <a:p>
            <a:pPr marL="0" indent="0">
              <a:buNone/>
            </a:pPr>
            <a:r>
              <a:rPr lang="en-US" dirty="0"/>
              <a:t>Numerous implementations of message passing model were created: some</a:t>
            </a:r>
            <a:r>
              <a:rPr lang="ru-KZ" dirty="0"/>
              <a:t> </a:t>
            </a:r>
            <a:r>
              <a:rPr lang="en-US" dirty="0"/>
              <a:t>of the examples are available since the 1980s, but only from the mid-90s, was created</a:t>
            </a:r>
            <a:r>
              <a:rPr lang="ru-KZ" dirty="0"/>
              <a:t> </a:t>
            </a:r>
            <a:r>
              <a:rPr lang="en-US" dirty="0"/>
              <a:t>to standardized model, coming to a de facto standard called MPI (the message passing</a:t>
            </a:r>
            <a:r>
              <a:rPr lang="ru-KZ" dirty="0"/>
              <a:t> </a:t>
            </a:r>
            <a:r>
              <a:rPr lang="en-US" dirty="0"/>
              <a:t>interface). </a:t>
            </a:r>
            <a:endParaRPr lang="ru-KZ" dirty="0"/>
          </a:p>
          <a:p>
            <a:pPr marL="0" indent="0">
              <a:buNone/>
            </a:pPr>
            <a:r>
              <a:rPr lang="en-US" dirty="0"/>
              <a:t>The MPI model is designed clearly with distributed memory, but being models of</a:t>
            </a:r>
            <a:r>
              <a:rPr lang="ru-KZ" dirty="0"/>
              <a:t> </a:t>
            </a:r>
            <a:r>
              <a:rPr lang="en-US" dirty="0"/>
              <a:t>parallel programming, multiplatform can also be used with a shared memory machine.</a:t>
            </a:r>
            <a:endParaRPr lang="ru-KZ" dirty="0"/>
          </a:p>
        </p:txBody>
      </p:sp>
      <p:pic>
        <p:nvPicPr>
          <p:cNvPr id="4" name="Рисунок 3">
            <a:extLst>
              <a:ext uri="{FF2B5EF4-FFF2-40B4-BE49-F238E27FC236}">
                <a16:creationId xmlns:a16="http://schemas.microsoft.com/office/drawing/2014/main" id="{8ABA3FE0-621B-4D55-AFF2-6FB7DF35C5A3}"/>
              </a:ext>
            </a:extLst>
          </p:cNvPr>
          <p:cNvPicPr>
            <a:picLocks noChangeAspect="1"/>
          </p:cNvPicPr>
          <p:nvPr/>
        </p:nvPicPr>
        <p:blipFill>
          <a:blip r:embed="rId2"/>
          <a:stretch>
            <a:fillRect/>
          </a:stretch>
        </p:blipFill>
        <p:spPr>
          <a:xfrm>
            <a:off x="4057650" y="3826400"/>
            <a:ext cx="4076700" cy="3031600"/>
          </a:xfrm>
          <a:prstGeom prst="rect">
            <a:avLst/>
          </a:prstGeom>
        </p:spPr>
      </p:pic>
    </p:spTree>
    <p:extLst>
      <p:ext uri="{BB962C8B-B14F-4D97-AF65-F5344CB8AC3E}">
        <p14:creationId xmlns:p14="http://schemas.microsoft.com/office/powerpoint/2010/main" val="1036773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3DE37B1-1718-4C4E-8781-7EB3731C6353}"/>
              </a:ext>
            </a:extLst>
          </p:cNvPr>
          <p:cNvSpPr>
            <a:spLocks noGrp="1"/>
          </p:cNvSpPr>
          <p:nvPr>
            <p:ph type="title"/>
          </p:nvPr>
        </p:nvSpPr>
        <p:spPr/>
        <p:txBody>
          <a:bodyPr/>
          <a:lstStyle/>
          <a:p>
            <a:pPr algn="ctr"/>
            <a:r>
              <a:rPr lang="en-US" dirty="0">
                <a:solidFill>
                  <a:srgbClr val="FFC000"/>
                </a:solidFill>
              </a:rPr>
              <a:t>The data parallel model</a:t>
            </a:r>
            <a:endParaRPr lang="ru-KZ" dirty="0">
              <a:solidFill>
                <a:srgbClr val="FFC000"/>
              </a:solidFill>
            </a:endParaRPr>
          </a:p>
        </p:txBody>
      </p:sp>
      <p:sp>
        <p:nvSpPr>
          <p:cNvPr id="3" name="Объект 2">
            <a:extLst>
              <a:ext uri="{FF2B5EF4-FFF2-40B4-BE49-F238E27FC236}">
                <a16:creationId xmlns:a16="http://schemas.microsoft.com/office/drawing/2014/main" id="{91BDCFC0-696D-4FFE-987F-6863B36CB3E5}"/>
              </a:ext>
            </a:extLst>
          </p:cNvPr>
          <p:cNvSpPr>
            <a:spLocks noGrp="1"/>
          </p:cNvSpPr>
          <p:nvPr>
            <p:ph idx="1"/>
          </p:nvPr>
        </p:nvSpPr>
        <p:spPr>
          <a:xfrm>
            <a:off x="581192" y="2180496"/>
            <a:ext cx="11029616" cy="1875037"/>
          </a:xfrm>
        </p:spPr>
        <p:txBody>
          <a:bodyPr/>
          <a:lstStyle/>
          <a:p>
            <a:pPr marL="0" indent="0">
              <a:buNone/>
            </a:pPr>
            <a:r>
              <a:rPr lang="en-US" dirty="0"/>
              <a:t>In this model, we have more tasks that operate on the same data structure, but each task</a:t>
            </a:r>
            <a:r>
              <a:rPr lang="ru-KZ" dirty="0"/>
              <a:t> </a:t>
            </a:r>
            <a:r>
              <a:rPr lang="en-US" dirty="0"/>
              <a:t>operates on a different portion of data. In the shared memory architecture, all tasks have</a:t>
            </a:r>
            <a:r>
              <a:rPr lang="ru-KZ" dirty="0"/>
              <a:t> </a:t>
            </a:r>
            <a:r>
              <a:rPr lang="en-US" dirty="0"/>
              <a:t>access to data through shared memory and distributed memory architectures, where the data</a:t>
            </a:r>
            <a:r>
              <a:rPr lang="ru-KZ" dirty="0"/>
              <a:t> </a:t>
            </a:r>
            <a:r>
              <a:rPr lang="en-US" dirty="0"/>
              <a:t>structure is divided and resides in the local memory of each task. To implement this model,</a:t>
            </a:r>
            <a:r>
              <a:rPr lang="ru-KZ" dirty="0"/>
              <a:t> </a:t>
            </a:r>
            <a:r>
              <a:rPr lang="en-US" dirty="0"/>
              <a:t>a programmer must develop a program that specifies the distribution and alignment of data.</a:t>
            </a:r>
            <a:r>
              <a:rPr lang="ru-KZ" dirty="0"/>
              <a:t> </a:t>
            </a:r>
            <a:r>
              <a:rPr lang="en-US" dirty="0"/>
              <a:t>The current generation GPUs operates high throughout with the data aligned.</a:t>
            </a:r>
            <a:endParaRPr lang="ru-KZ" dirty="0"/>
          </a:p>
        </p:txBody>
      </p:sp>
      <p:pic>
        <p:nvPicPr>
          <p:cNvPr id="4" name="Рисунок 3">
            <a:extLst>
              <a:ext uri="{FF2B5EF4-FFF2-40B4-BE49-F238E27FC236}">
                <a16:creationId xmlns:a16="http://schemas.microsoft.com/office/drawing/2014/main" id="{8ECB69C8-35F4-4FD4-8210-B56C82CCF246}"/>
              </a:ext>
            </a:extLst>
          </p:cNvPr>
          <p:cNvPicPr>
            <a:picLocks noChangeAspect="1"/>
          </p:cNvPicPr>
          <p:nvPr/>
        </p:nvPicPr>
        <p:blipFill>
          <a:blip r:embed="rId2"/>
          <a:stretch>
            <a:fillRect/>
          </a:stretch>
        </p:blipFill>
        <p:spPr>
          <a:xfrm>
            <a:off x="3638550" y="4055533"/>
            <a:ext cx="4914900" cy="2345200"/>
          </a:xfrm>
          <a:prstGeom prst="rect">
            <a:avLst/>
          </a:prstGeom>
        </p:spPr>
      </p:pic>
    </p:spTree>
    <p:extLst>
      <p:ext uri="{BB962C8B-B14F-4D97-AF65-F5344CB8AC3E}">
        <p14:creationId xmlns:p14="http://schemas.microsoft.com/office/powerpoint/2010/main" val="40778563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0771C75-D04A-4988-8D9C-8EC468289387}"/>
              </a:ext>
            </a:extLst>
          </p:cNvPr>
          <p:cNvSpPr>
            <a:spLocks noGrp="1"/>
          </p:cNvSpPr>
          <p:nvPr>
            <p:ph type="title"/>
          </p:nvPr>
        </p:nvSpPr>
        <p:spPr/>
        <p:txBody>
          <a:bodyPr/>
          <a:lstStyle/>
          <a:p>
            <a:pPr algn="ctr"/>
            <a:r>
              <a:rPr lang="en-US" dirty="0">
                <a:solidFill>
                  <a:srgbClr val="FFC000"/>
                </a:solidFill>
              </a:rPr>
              <a:t>How to design a parallel program</a:t>
            </a:r>
            <a:endParaRPr lang="ru-KZ" dirty="0">
              <a:solidFill>
                <a:srgbClr val="FFC000"/>
              </a:solidFill>
            </a:endParaRPr>
          </a:p>
        </p:txBody>
      </p:sp>
      <p:sp>
        <p:nvSpPr>
          <p:cNvPr id="3" name="Объект 2">
            <a:extLst>
              <a:ext uri="{FF2B5EF4-FFF2-40B4-BE49-F238E27FC236}">
                <a16:creationId xmlns:a16="http://schemas.microsoft.com/office/drawing/2014/main" id="{982C7768-F7EA-4971-829B-EFE7D3FCA3EF}"/>
              </a:ext>
            </a:extLst>
          </p:cNvPr>
          <p:cNvSpPr>
            <a:spLocks noGrp="1"/>
          </p:cNvSpPr>
          <p:nvPr>
            <p:ph idx="1"/>
          </p:nvPr>
        </p:nvSpPr>
        <p:spPr/>
        <p:txBody>
          <a:bodyPr/>
          <a:lstStyle/>
          <a:p>
            <a:pPr marL="0" indent="0">
              <a:buNone/>
            </a:pPr>
            <a:r>
              <a:rPr lang="en-US" dirty="0"/>
              <a:t>The design of algorithms that exploit parallelism is based on a series of operations, which must necessarily be carried out for the program to perform the job correctly without producing partial or erroneous results. The macro operations that must be carried out for a correct parallelization of an algorithm are:</a:t>
            </a:r>
          </a:p>
          <a:p>
            <a:r>
              <a:rPr lang="en-US" dirty="0"/>
              <a:t>Task decomposition</a:t>
            </a:r>
          </a:p>
          <a:p>
            <a:r>
              <a:rPr lang="en-US" dirty="0"/>
              <a:t>Task assignment</a:t>
            </a:r>
          </a:p>
          <a:p>
            <a:r>
              <a:rPr lang="en-US" dirty="0"/>
              <a:t>Agglomeration</a:t>
            </a:r>
          </a:p>
          <a:p>
            <a:r>
              <a:rPr lang="en-US" dirty="0"/>
              <a:t>Mapping</a:t>
            </a:r>
            <a:endParaRPr lang="ru-KZ" dirty="0"/>
          </a:p>
        </p:txBody>
      </p:sp>
    </p:spTree>
    <p:extLst>
      <p:ext uri="{BB962C8B-B14F-4D97-AF65-F5344CB8AC3E}">
        <p14:creationId xmlns:p14="http://schemas.microsoft.com/office/powerpoint/2010/main" val="17129860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34730F8-8A02-44EE-8BAA-E02E48F0F51D}"/>
              </a:ext>
            </a:extLst>
          </p:cNvPr>
          <p:cNvSpPr>
            <a:spLocks noGrp="1"/>
          </p:cNvSpPr>
          <p:nvPr>
            <p:ph type="title"/>
          </p:nvPr>
        </p:nvSpPr>
        <p:spPr/>
        <p:txBody>
          <a:bodyPr/>
          <a:lstStyle/>
          <a:p>
            <a:pPr algn="ctr"/>
            <a:r>
              <a:rPr lang="en-US" dirty="0">
                <a:solidFill>
                  <a:srgbClr val="FFC000"/>
                </a:solidFill>
              </a:rPr>
              <a:t>Task decomposition</a:t>
            </a:r>
            <a:endParaRPr lang="ru-KZ" dirty="0">
              <a:solidFill>
                <a:srgbClr val="FFC000"/>
              </a:solidFill>
            </a:endParaRPr>
          </a:p>
        </p:txBody>
      </p:sp>
      <p:sp>
        <p:nvSpPr>
          <p:cNvPr id="3" name="Объект 2">
            <a:extLst>
              <a:ext uri="{FF2B5EF4-FFF2-40B4-BE49-F238E27FC236}">
                <a16:creationId xmlns:a16="http://schemas.microsoft.com/office/drawing/2014/main" id="{E0FF6D3F-731A-477E-923B-4F53DEC1B671}"/>
              </a:ext>
            </a:extLst>
          </p:cNvPr>
          <p:cNvSpPr>
            <a:spLocks noGrp="1"/>
          </p:cNvSpPr>
          <p:nvPr>
            <p:ph idx="1"/>
          </p:nvPr>
        </p:nvSpPr>
        <p:spPr/>
        <p:txBody>
          <a:bodyPr/>
          <a:lstStyle/>
          <a:p>
            <a:pPr marL="0" indent="0">
              <a:buNone/>
            </a:pPr>
            <a:r>
              <a:rPr lang="en-US" dirty="0"/>
              <a:t>In this first phase, the software program is split into tasks or a set of instructions that can then be executed on different processors to implement parallelism. To do this subdivision, there are two methods that are used:</a:t>
            </a:r>
          </a:p>
          <a:p>
            <a:r>
              <a:rPr lang="en-US" dirty="0"/>
              <a:t>Domain decomposition: Here, the data of the problems is decomposed; the application is common to all the processors that work on a different portion of data. This methodology is used when we have a large amount of data that must be processed.</a:t>
            </a:r>
          </a:p>
          <a:p>
            <a:r>
              <a:rPr lang="en-US" dirty="0"/>
              <a:t>Functional decomposition: In this case, the problem is split into tasks, where each task will perform a particular operation on all the available data.</a:t>
            </a:r>
            <a:endParaRPr lang="ru-KZ" dirty="0"/>
          </a:p>
        </p:txBody>
      </p:sp>
    </p:spTree>
    <p:extLst>
      <p:ext uri="{BB962C8B-B14F-4D97-AF65-F5344CB8AC3E}">
        <p14:creationId xmlns:p14="http://schemas.microsoft.com/office/powerpoint/2010/main" val="13591354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B3F530D-E43C-4C5E-AF43-936AEB2F66B7}"/>
              </a:ext>
            </a:extLst>
          </p:cNvPr>
          <p:cNvSpPr>
            <a:spLocks noGrp="1"/>
          </p:cNvSpPr>
          <p:nvPr>
            <p:ph type="title"/>
          </p:nvPr>
        </p:nvSpPr>
        <p:spPr/>
        <p:txBody>
          <a:bodyPr/>
          <a:lstStyle/>
          <a:p>
            <a:pPr algn="ctr"/>
            <a:r>
              <a:rPr lang="en-US" dirty="0">
                <a:solidFill>
                  <a:srgbClr val="FFC000"/>
                </a:solidFill>
              </a:rPr>
              <a:t>Task assignment</a:t>
            </a:r>
            <a:endParaRPr lang="ru-KZ" dirty="0">
              <a:solidFill>
                <a:srgbClr val="FFC000"/>
              </a:solidFill>
            </a:endParaRPr>
          </a:p>
        </p:txBody>
      </p:sp>
      <p:sp>
        <p:nvSpPr>
          <p:cNvPr id="3" name="Объект 2">
            <a:extLst>
              <a:ext uri="{FF2B5EF4-FFF2-40B4-BE49-F238E27FC236}">
                <a16:creationId xmlns:a16="http://schemas.microsoft.com/office/drawing/2014/main" id="{CAAB0879-BD2A-438F-AE4B-504492173704}"/>
              </a:ext>
            </a:extLst>
          </p:cNvPr>
          <p:cNvSpPr>
            <a:spLocks noGrp="1"/>
          </p:cNvSpPr>
          <p:nvPr>
            <p:ph idx="1"/>
          </p:nvPr>
        </p:nvSpPr>
        <p:spPr/>
        <p:txBody>
          <a:bodyPr/>
          <a:lstStyle/>
          <a:p>
            <a:pPr marL="0" indent="0">
              <a:buNone/>
            </a:pPr>
            <a:r>
              <a:rPr lang="en-US" dirty="0"/>
              <a:t>In this step, the mechanism by which the task will be distributed among the various processes is specified. </a:t>
            </a:r>
          </a:p>
          <a:p>
            <a:pPr marL="0" indent="0">
              <a:buNone/>
            </a:pPr>
            <a:r>
              <a:rPr lang="en-US" dirty="0"/>
              <a:t>This phase is very important because it establishes the distribution of workload among the various processors. </a:t>
            </a:r>
          </a:p>
          <a:p>
            <a:pPr marL="0" indent="0">
              <a:buNone/>
            </a:pPr>
            <a:r>
              <a:rPr lang="en-US" dirty="0"/>
              <a:t>The load balance is crucial here; in fact, all processors must work with continuity, avoiding an idle state for a long time. </a:t>
            </a:r>
          </a:p>
          <a:p>
            <a:pPr marL="0" indent="0">
              <a:buNone/>
            </a:pPr>
            <a:r>
              <a:rPr lang="en-US" dirty="0"/>
              <a:t>To perform this, the programmer takes into account the possible heterogeneity of the system that tries to assign more tasks to better performing processors. </a:t>
            </a:r>
          </a:p>
          <a:p>
            <a:pPr marL="0" indent="0">
              <a:buNone/>
            </a:pPr>
            <a:r>
              <a:rPr lang="en-US" dirty="0"/>
              <a:t>Finally, for greater efficiency of parallelization, it is necessary to limit communication as much as possible between processors, as they are often the source of slowdowns and consumption of resources.</a:t>
            </a:r>
            <a:endParaRPr lang="ru-KZ" dirty="0"/>
          </a:p>
        </p:txBody>
      </p:sp>
    </p:spTree>
    <p:extLst>
      <p:ext uri="{BB962C8B-B14F-4D97-AF65-F5344CB8AC3E}">
        <p14:creationId xmlns:p14="http://schemas.microsoft.com/office/powerpoint/2010/main" val="496079256"/>
      </p:ext>
    </p:extLst>
  </p:cSld>
  <p:clrMapOvr>
    <a:masterClrMapping/>
  </p:clrMapOvr>
</p:sld>
</file>

<file path=ppt/theme/theme1.xml><?xml version="1.0" encoding="utf-8"?>
<a:theme xmlns:a="http://schemas.openxmlformats.org/drawingml/2006/main" name="Дивиденд">
  <a:themeElements>
    <a:clrScheme name="Дивиденд">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Дивиденд">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Дивиденд">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docProps/app.xml><?xml version="1.0" encoding="utf-8"?>
<Properties xmlns="http://schemas.openxmlformats.org/officeDocument/2006/extended-properties" xmlns:vt="http://schemas.openxmlformats.org/officeDocument/2006/docPropsVTypes">
  <Template>Дивиденд</Template>
  <TotalTime>109</TotalTime>
  <Words>1472</Words>
  <Application>Microsoft Office PowerPoint</Application>
  <PresentationFormat>Широкоэкранный</PresentationFormat>
  <Paragraphs>51</Paragraphs>
  <Slides>11</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11</vt:i4>
      </vt:variant>
    </vt:vector>
  </HeadingPairs>
  <TitlesOfParts>
    <vt:vector size="15" baseType="lpstr">
      <vt:lpstr>Corbel</vt:lpstr>
      <vt:lpstr>Gill Sans MT</vt:lpstr>
      <vt:lpstr>Wingdings 2</vt:lpstr>
      <vt:lpstr>Дивиденд</vt:lpstr>
      <vt:lpstr>The lecture 3</vt:lpstr>
      <vt:lpstr>Parallel programming</vt:lpstr>
      <vt:lpstr>The shared memory model</vt:lpstr>
      <vt:lpstr>The multithread model</vt:lpstr>
      <vt:lpstr>The message passing model</vt:lpstr>
      <vt:lpstr>The data parallel model</vt:lpstr>
      <vt:lpstr>How to design a parallel program</vt:lpstr>
      <vt:lpstr>Task decomposition</vt:lpstr>
      <vt:lpstr>Task assignment</vt:lpstr>
      <vt:lpstr>Agglomeration</vt:lpstr>
      <vt:lpstr>mapping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lecture 3</dc:title>
  <dc:creator>Владислав Карюкин</dc:creator>
  <cp:lastModifiedBy>Владислав Карюкин</cp:lastModifiedBy>
  <cp:revision>5</cp:revision>
  <dcterms:created xsi:type="dcterms:W3CDTF">2022-09-01T09:39:11Z</dcterms:created>
  <dcterms:modified xsi:type="dcterms:W3CDTF">2022-09-01T11:29:02Z</dcterms:modified>
</cp:coreProperties>
</file>